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4" autoAdjust="0"/>
    <p:restoredTop sz="94598" autoAdjust="0"/>
  </p:normalViewPr>
  <p:slideViewPr>
    <p:cSldViewPr>
      <p:cViewPr varScale="1">
        <p:scale>
          <a:sx n="78" d="100"/>
          <a:sy n="78" d="100"/>
        </p:scale>
        <p:origin x="1022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202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35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1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82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1945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2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05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2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2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4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AJvFDSo5xQ&amp;t=1164s" TargetMode="External"/><Relationship Id="rId2" Type="http://schemas.openxmlformats.org/officeDocument/2006/relationships/hyperlink" Target="https://www.youtube.com/watch?v=mkYdI6pylu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uYcUZAILm0w" TargetMode="External"/><Relationship Id="rId5" Type="http://schemas.openxmlformats.org/officeDocument/2006/relationships/hyperlink" Target="https://www.youtube.com/watch?v=r68rTd2VOu4" TargetMode="External"/><Relationship Id="rId4" Type="http://schemas.openxmlformats.org/officeDocument/2006/relationships/hyperlink" Target="https://www.youtube.com/watch?v=XvCMv-oP8vc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andom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614421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C98F1-8CCF-3F73-33DF-2851D0A3A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899" y="1392130"/>
            <a:ext cx="4614421" cy="2267193"/>
          </a:xfrm>
        </p:spPr>
        <p:txBody>
          <a:bodyPr>
            <a:normAutofit/>
          </a:bodyPr>
          <a:lstStyle/>
          <a:p>
            <a:r>
              <a:rPr lang="hr-HR" sz="32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Modeliranje profitabilnosti proizvoljne </a:t>
            </a:r>
            <a:r>
              <a:rPr lang="hr-HR" sz="3200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slot</a:t>
            </a:r>
            <a:r>
              <a:rPr lang="hr-HR" sz="32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-mašine</a:t>
            </a:r>
            <a:endParaRPr lang="en-US" sz="3200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D972E-455C-33A6-3EC1-EA55F7FB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570" y="723900"/>
            <a:ext cx="4356961" cy="542923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3871114"/>
            <a:ext cx="867485" cy="115439"/>
            <a:chOff x="8910933" y="1861308"/>
            <a:chExt cx="867485" cy="1154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E844162-752E-58DD-E515-57413115C8AA}"/>
              </a:ext>
            </a:extLst>
          </p:cNvPr>
          <p:cNvSpPr txBox="1">
            <a:spLocks/>
          </p:cNvSpPr>
          <p:nvPr/>
        </p:nvSpPr>
        <p:spPr>
          <a:xfrm>
            <a:off x="725023" y="4118682"/>
            <a:ext cx="4614421" cy="5438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sz="20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Jakov Krčadinac</a:t>
            </a:r>
            <a:endParaRPr lang="en-US" sz="2000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DB200D-A539-5963-17EF-8B9087DA29BA}"/>
              </a:ext>
            </a:extLst>
          </p:cNvPr>
          <p:cNvSpPr txBox="1">
            <a:spLocks/>
          </p:cNvSpPr>
          <p:nvPr/>
        </p:nvSpPr>
        <p:spPr>
          <a:xfrm>
            <a:off x="658146" y="796121"/>
            <a:ext cx="4614421" cy="543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sz="2000" cap="none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Seminar iz Stohastičkog modeliranja</a:t>
            </a:r>
            <a:endParaRPr lang="en-US" sz="2000" cap="none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97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27CB-4856-02E4-A44E-7CA71085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28" y="474846"/>
            <a:ext cx="10134600" cy="760884"/>
          </a:xfrm>
        </p:spPr>
        <p:txBody>
          <a:bodyPr>
            <a:normAutofit/>
          </a:bodyPr>
          <a:lstStyle/>
          <a:p>
            <a:r>
              <a:rPr lang="hr-HR" sz="36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Korekcije Terminalnih voćkica</a:t>
            </a:r>
            <a:endParaRPr lang="en-US" sz="3600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03FC77-FA65-A7D9-5C5B-AED6BB20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844824"/>
            <a:ext cx="10827940" cy="4752528"/>
          </a:xfrm>
        </p:spPr>
        <p:txBody>
          <a:bodyPr>
            <a:normAutofit/>
          </a:bodyPr>
          <a:lstStyle/>
          <a:p>
            <a:r>
              <a:rPr lang="hr-HR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Dobitne kombinacije:</a:t>
            </a:r>
          </a:p>
          <a:p>
            <a:r>
              <a:rPr lang="hr-HR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💰💰💰			JACKPOT!!!		</a:t>
            </a:r>
            <a:r>
              <a:rPr lang="hr-H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+ 30 €</a:t>
            </a:r>
            <a:endParaRPr lang="hr-H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r>
              <a:rPr lang="hr-HR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3 × ista voćkica		Voćni Jackpot!		</a:t>
            </a:r>
            <a:r>
              <a:rPr lang="hr-H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+ 3 €</a:t>
            </a:r>
          </a:p>
          <a:p>
            <a:pPr>
              <a:spcBef>
                <a:spcPts val="600"/>
              </a:spcBef>
            </a:pPr>
            <a:r>
              <a:rPr lang="hr-HR" sz="1800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(npr. 🍒🍒🍒)</a:t>
            </a:r>
          </a:p>
          <a:p>
            <a:r>
              <a:rPr lang="hr-HR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2 × ista voćkica		Duple voćkice!		+ 1 €</a:t>
            </a:r>
          </a:p>
          <a:p>
            <a:pPr>
              <a:spcBef>
                <a:spcPts val="600"/>
              </a:spcBef>
            </a:pPr>
            <a:r>
              <a:rPr lang="hr-HR" sz="1800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(npr. 🍊🍒🍊)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dirty="0">
              <a:solidFill>
                <a:srgbClr val="333333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endParaRPr lang="hr-HR" dirty="0">
              <a:solidFill>
                <a:srgbClr val="333333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endParaRPr lang="hr-HR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866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27CB-4856-02E4-A44E-7CA71085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28" y="474846"/>
            <a:ext cx="10134600" cy="760884"/>
          </a:xfrm>
        </p:spPr>
        <p:txBody>
          <a:bodyPr>
            <a:normAutofit/>
          </a:bodyPr>
          <a:lstStyle/>
          <a:p>
            <a:r>
              <a:rPr lang="hr-HR" sz="36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Ponovna analiza profitabilnosti</a:t>
            </a:r>
            <a:endParaRPr lang="en-US" sz="3600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03FC77-FA65-A7D9-5C5B-AED6BB20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556792"/>
            <a:ext cx="10827940" cy="504056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Testiramo na 100 000 vrtnji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dirty="0">
              <a:solidFill>
                <a:srgbClr val="333333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endParaRPr lang="hr-HR" dirty="0">
              <a:solidFill>
                <a:srgbClr val="333333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endParaRPr lang="hr-HR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4FC30-1E15-F05E-1368-97946B34C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82"/>
          <a:stretch/>
        </p:blipFill>
        <p:spPr>
          <a:xfrm>
            <a:off x="5086353" y="1587299"/>
            <a:ext cx="6955485" cy="4544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A0E1CD-D6BD-E544-266E-C8F93F4EC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5" r="8702"/>
          <a:stretch/>
        </p:blipFill>
        <p:spPr>
          <a:xfrm>
            <a:off x="713928" y="2509862"/>
            <a:ext cx="4085928" cy="2698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82F82B-637B-7C2C-73E8-513629B8CA6F}"/>
              </a:ext>
            </a:extLst>
          </p:cNvPr>
          <p:cNvSpPr txBox="1"/>
          <p:nvPr/>
        </p:nvSpPr>
        <p:spPr>
          <a:xfrm>
            <a:off x="893948" y="5301208"/>
            <a:ext cx="372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/>
              <a:t>Spremno za produkciju 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65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27CB-4856-02E4-A44E-7CA71085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28" y="474846"/>
            <a:ext cx="10134600" cy="760884"/>
          </a:xfrm>
        </p:spPr>
        <p:txBody>
          <a:bodyPr>
            <a:normAutofit/>
          </a:bodyPr>
          <a:lstStyle/>
          <a:p>
            <a:r>
              <a:rPr lang="hr-HR" sz="36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Kako „pobijediti” </a:t>
            </a:r>
            <a:r>
              <a:rPr lang="hr-HR" sz="3600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slot</a:t>
            </a:r>
            <a:r>
              <a:rPr lang="hr-HR" sz="36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mašinu?</a:t>
            </a:r>
            <a:endParaRPr lang="en-US" sz="3600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03FC77-FA65-A7D9-5C5B-AED6BB20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556792"/>
            <a:ext cx="5427340" cy="504056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sz="24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Kratkoročno su dobitci mogući, ali nisu vrlo vjerojatni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sz="2400" i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Treba „znat” kad stat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sz="24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Dugoročno nema smisla, igrač uvijek gubi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sz="24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Gotovo uvijek su mašine s najmanjim dopuštenim ulozima i najmanje profitabilne za igrača </a:t>
            </a:r>
            <a:br>
              <a:rPr lang="hr-HR" sz="24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</a:br>
            <a:r>
              <a:rPr lang="hr-HR" sz="24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(tzv. </a:t>
            </a:r>
            <a:r>
              <a:rPr lang="hr-HR" sz="2400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penny</a:t>
            </a:r>
            <a:r>
              <a:rPr lang="hr-HR" sz="24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</a:t>
            </a:r>
            <a:r>
              <a:rPr lang="hr-HR" sz="2400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slots</a:t>
            </a:r>
            <a:r>
              <a:rPr lang="hr-HR" sz="24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dirty="0">
              <a:solidFill>
                <a:srgbClr val="333333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endParaRPr lang="hr-HR" dirty="0">
              <a:solidFill>
                <a:srgbClr val="333333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endParaRPr lang="hr-HR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  <p:pic>
        <p:nvPicPr>
          <p:cNvPr id="4" name="Picture 3" descr="Cartoon a cartoon of a person playing a slot machine&#10;&#10;Description automatically generated">
            <a:extLst>
              <a:ext uri="{FF2B5EF4-FFF2-40B4-BE49-F238E27FC236}">
                <a16:creationId xmlns:a16="http://schemas.microsoft.com/office/drawing/2014/main" id="{F17FB0FA-0B06-646C-9B9A-0F2A3302A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132856"/>
            <a:ext cx="4458151" cy="3410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410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27CB-4856-02E4-A44E-7CA71085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28" y="474846"/>
            <a:ext cx="10134600" cy="760884"/>
          </a:xfrm>
        </p:spPr>
        <p:txBody>
          <a:bodyPr>
            <a:normAutofit/>
          </a:bodyPr>
          <a:lstStyle/>
          <a:p>
            <a:r>
              <a:rPr lang="hr-HR" sz="36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Kako </a:t>
            </a:r>
            <a:r>
              <a:rPr lang="hr-HR" sz="3600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zapravo</a:t>
            </a:r>
            <a:r>
              <a:rPr lang="hr-HR" sz="36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pobijediti </a:t>
            </a:r>
            <a:r>
              <a:rPr lang="hr-HR" sz="3600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slot</a:t>
            </a:r>
            <a:r>
              <a:rPr lang="hr-HR" sz="36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mašinu?</a:t>
            </a:r>
            <a:endParaRPr lang="en-US" sz="3600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03FC77-FA65-A7D9-5C5B-AED6BB20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556792"/>
            <a:ext cx="5427340" cy="5040560"/>
          </a:xfrm>
        </p:spPr>
        <p:txBody>
          <a:bodyPr>
            <a:normAutofit lnSpcReduction="10000"/>
          </a:bodyPr>
          <a:lstStyle/>
          <a:p>
            <a:r>
              <a:rPr lang="hr-HR" sz="24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Upoznajte Tommyja </a:t>
            </a:r>
            <a:r>
              <a:rPr lang="hr-HR" sz="2400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Carmichaela</a:t>
            </a:r>
            <a:endParaRPr lang="hr-HR" sz="2400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24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Top-</a:t>
            </a:r>
            <a:r>
              <a:rPr lang="hr-HR" sz="2400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bottom</a:t>
            </a:r>
            <a:r>
              <a:rPr lang="hr-HR" sz="24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Joint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24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5 godina zatvora </a:t>
            </a:r>
            <a:r>
              <a:rPr lang="hr-HR" sz="2400" dirty="0">
                <a:latin typeface="Baskerville Display PT Web" panose="02030602080406020203" pitchFamily="18" charset="0"/>
                <a:ea typeface="Baskerville Display PT Web" panose="02030602080406020203" pitchFamily="18" charset="0"/>
                <a:sym typeface="Wingdings" panose="05000000000000000000" pitchFamily="2" charset="2"/>
              </a:rPr>
              <a:t></a:t>
            </a:r>
            <a:endParaRPr lang="hr-HR" sz="2400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2400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Monkey</a:t>
            </a:r>
            <a:r>
              <a:rPr lang="hr-HR" sz="24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</a:t>
            </a:r>
            <a:r>
              <a:rPr lang="hr-HR" sz="2400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Paw</a:t>
            </a:r>
            <a:endParaRPr lang="hr-HR" sz="2400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2400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Light</a:t>
            </a:r>
            <a:r>
              <a:rPr lang="hr-HR" sz="24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</a:t>
            </a:r>
            <a:r>
              <a:rPr lang="hr-HR" sz="2400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Wand</a:t>
            </a:r>
            <a:endParaRPr lang="hr-HR" sz="2400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2400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The</a:t>
            </a:r>
            <a:r>
              <a:rPr lang="hr-HR" sz="24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</a:t>
            </a:r>
            <a:r>
              <a:rPr lang="hr-HR" sz="2400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Tongue</a:t>
            </a:r>
            <a:endParaRPr lang="hr-HR" sz="2400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sz="24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Manje od godinu dana zatora + </a:t>
            </a:r>
            <a:br>
              <a:rPr lang="hr-HR" sz="24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</a:br>
            <a:r>
              <a:rPr lang="hr-HR" sz="24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posao u Vegasu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dirty="0">
              <a:solidFill>
                <a:srgbClr val="333333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endParaRPr lang="hr-HR" dirty="0">
              <a:solidFill>
                <a:srgbClr val="333333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endParaRPr lang="hr-HR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  <p:pic>
        <p:nvPicPr>
          <p:cNvPr id="8196" name="Picture 4" descr="Tommy Carmichael, a Legendary Slot Breaker - (Top 100 Casino Scams) |  Casinoz">
            <a:extLst>
              <a:ext uri="{FF2B5EF4-FFF2-40B4-BE49-F238E27FC236}">
                <a16:creationId xmlns:a16="http://schemas.microsoft.com/office/drawing/2014/main" id="{18F23002-5199-F24D-EAAA-A42393B99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00" y="2435676"/>
            <a:ext cx="5222701" cy="30668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83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27CB-4856-02E4-A44E-7CA71085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28" y="474846"/>
            <a:ext cx="10134600" cy="760884"/>
          </a:xfrm>
        </p:spPr>
        <p:txBody>
          <a:bodyPr>
            <a:normAutofit/>
          </a:bodyPr>
          <a:lstStyle/>
          <a:p>
            <a:r>
              <a:rPr lang="hr-HR" sz="36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Izvori i zanimljiv dodatan sadržaj</a:t>
            </a:r>
            <a:endParaRPr lang="en-US" sz="3600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03FC77-FA65-A7D9-5C5B-AED6BB20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556792"/>
            <a:ext cx="9819828" cy="504056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Generiranje stvarno nasumičnih brojeva koristeći random.org</a:t>
            </a:r>
            <a:b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</a:br>
            <a:r>
              <a:rPr lang="hr-HR" dirty="0">
                <a:solidFill>
                  <a:srgbClr val="00B0F0"/>
                </a:solidFill>
                <a:latin typeface="Baskerville Display PT Web" panose="02030602080406020203" pitchFamily="18" charset="0"/>
                <a:ea typeface="Baskerville Display PT Web" panose="020306020804060202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https://www.youtube.com/watch?v=mkYdI6pyluY</a:t>
            </a:r>
            <a:r>
              <a:rPr lang="hr-HR" dirty="0">
                <a:solidFill>
                  <a:srgbClr val="00B0F0"/>
                </a:solidFill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</a:t>
            </a:r>
            <a:endParaRPr lang="hr-HR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>
              <a:spcAft>
                <a:spcPts val="1200"/>
              </a:spcAft>
            </a:pP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Izrada </a:t>
            </a:r>
            <a:r>
              <a:rPr lang="hr-HR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fancy</a:t>
            </a: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estetski impresivne </a:t>
            </a:r>
            <a:r>
              <a:rPr lang="hr-HR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slot</a:t>
            </a: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mašine u Pythonu</a:t>
            </a:r>
            <a:b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</a:br>
            <a:r>
              <a:rPr lang="hr-HR" dirty="0">
                <a:solidFill>
                  <a:srgbClr val="00B0F0"/>
                </a:solidFill>
                <a:latin typeface="Baskerville Display PT Web" panose="02030602080406020203" pitchFamily="18" charset="0"/>
                <a:ea typeface="Baskerville Display PT Web" panose="020306020804060202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https://www.youtube.com/watch?v=aAJvFDSo5xQ&amp;t=1164s</a:t>
            </a:r>
            <a:endParaRPr lang="hr-HR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>
              <a:spcAft>
                <a:spcPts val="1200"/>
              </a:spcAft>
            </a:pP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Tommy </a:t>
            </a:r>
            <a:r>
              <a:rPr lang="hr-HR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Carmichael</a:t>
            </a: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dokumentarci</a:t>
            </a:r>
            <a:b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</a:br>
            <a:r>
              <a:rPr lang="hr-HR" dirty="0">
                <a:solidFill>
                  <a:srgbClr val="00B0F0"/>
                </a:solidFill>
                <a:latin typeface="Baskerville Display PT Web" panose="02030602080406020203" pitchFamily="18" charset="0"/>
                <a:ea typeface="Baskerville Display PT Web" panose="020306020804060202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https://www.youtube.com/watch?v=XvCMv-oP8vc</a:t>
            </a:r>
            <a:br>
              <a:rPr lang="hr-HR" dirty="0">
                <a:solidFill>
                  <a:srgbClr val="00B0F0"/>
                </a:solidFill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</a:br>
            <a:r>
              <a:rPr lang="hr-HR" dirty="0">
                <a:solidFill>
                  <a:srgbClr val="00B0F0"/>
                </a:solidFill>
                <a:latin typeface="Baskerville Display PT Web" panose="02030602080406020203" pitchFamily="18" charset="0"/>
                <a:ea typeface="Baskerville Display PT Web" panose="02030602080406020203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https://www.youtube.com/watch?v=r68rTd2VOu4</a:t>
            </a:r>
            <a:endParaRPr lang="hr-HR" dirty="0">
              <a:solidFill>
                <a:srgbClr val="00B0F0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>
              <a:spcAft>
                <a:spcPts val="1200"/>
              </a:spcAft>
            </a:pP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Razgovor s matematičarom koji je dizajnirao neke od najpopularnijih </a:t>
            </a:r>
            <a:r>
              <a:rPr lang="hr-HR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slot</a:t>
            </a: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mašina trenutno na tržištu</a:t>
            </a:r>
            <a:b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</a:br>
            <a:r>
              <a:rPr lang="hr-HR" dirty="0">
                <a:solidFill>
                  <a:srgbClr val="00B0F0"/>
                </a:solidFill>
                <a:latin typeface="Baskerville Display PT Web" panose="02030602080406020203" pitchFamily="18" charset="0"/>
                <a:ea typeface="Baskerville Display PT Web" panose="02030602080406020203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https://www.youtube.com/watch?v=uYcUZAILm0w</a:t>
            </a:r>
            <a:r>
              <a:rPr lang="hr-HR" dirty="0">
                <a:solidFill>
                  <a:srgbClr val="00B0F0"/>
                </a:solidFill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</a:t>
            </a:r>
          </a:p>
          <a:p>
            <a:endParaRPr lang="hr-HR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dirty="0">
              <a:solidFill>
                <a:srgbClr val="333333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endParaRPr lang="hr-HR" dirty="0">
              <a:solidFill>
                <a:srgbClr val="333333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endParaRPr lang="hr-HR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56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27CB-4856-02E4-A44E-7CA71085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1"/>
            <a:ext cx="10134600" cy="760884"/>
          </a:xfrm>
        </p:spPr>
        <p:txBody>
          <a:bodyPr>
            <a:normAutofit/>
          </a:bodyPr>
          <a:lstStyle/>
          <a:p>
            <a:r>
              <a:rPr lang="hr-HR" sz="3600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Slot</a:t>
            </a:r>
            <a:r>
              <a:rPr lang="hr-HR" sz="36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mašine</a:t>
            </a:r>
            <a:endParaRPr lang="en-US" sz="3600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89729-F26A-0C72-4A6F-A60C129BF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916832"/>
            <a:ext cx="7155532" cy="43584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Ostala imena</a:t>
            </a: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: One-</a:t>
            </a:r>
            <a:r>
              <a:rPr lang="hr-HR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Armed</a:t>
            </a: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Bandit, </a:t>
            </a:r>
            <a:r>
              <a:rPr lang="hr-HR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Fruit</a:t>
            </a: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</a:t>
            </a:r>
            <a:r>
              <a:rPr lang="hr-HR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machine</a:t>
            </a: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, Poker </a:t>
            </a:r>
            <a:r>
              <a:rPr lang="hr-HR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machine</a:t>
            </a: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, </a:t>
            </a:r>
            <a:r>
              <a:rPr lang="hr-HR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Puggy</a:t>
            </a: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, voćkice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Jedan od najpoznatijih uređaja stohastičke prirode</a:t>
            </a:r>
            <a:endParaRPr lang="en-US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Odgovorne većinu profita u industriji igara na sreću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Casino profiti u Nevadi 2022.</a:t>
            </a:r>
          </a:p>
          <a:p>
            <a:pPr marL="617220" lvl="1" indent="-342900"/>
            <a:r>
              <a:rPr lang="en-US" b="1" dirty="0">
                <a:solidFill>
                  <a:srgbClr val="333333"/>
                </a:solidFill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67.4%</a:t>
            </a:r>
            <a:r>
              <a:rPr lang="hr-HR" b="1" dirty="0">
                <a:solidFill>
                  <a:srgbClr val="333333"/>
                </a:solidFill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</a:t>
            </a:r>
            <a:r>
              <a:rPr lang="hr-HR" b="0" i="0" dirty="0">
                <a:solidFill>
                  <a:srgbClr val="333333"/>
                </a:solidFill>
                <a:effectLst/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ukupnog profita (10 milijardi $)</a:t>
            </a:r>
          </a:p>
          <a:p>
            <a:pPr marL="617220" lvl="1" indent="-342900"/>
            <a:r>
              <a:rPr lang="hr-HR" dirty="0">
                <a:solidFill>
                  <a:srgbClr val="333333"/>
                </a:solidFill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Za usporedbu ukupan profit od sportskog klađenja iznosi </a:t>
            </a:r>
            <a:br>
              <a:rPr lang="hr-HR" dirty="0">
                <a:solidFill>
                  <a:srgbClr val="333333"/>
                </a:solidFill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</a:br>
            <a:r>
              <a:rPr lang="hr-HR" dirty="0">
                <a:solidFill>
                  <a:srgbClr val="333333"/>
                </a:solidFill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445.1 milijuna $, a ukupna vrijednost svih oklada je 8.1 milijardi $</a:t>
            </a:r>
          </a:p>
          <a:p>
            <a:pPr marL="617220" lvl="1" indent="-342900"/>
            <a:endParaRPr lang="hr-HR" dirty="0">
              <a:solidFill>
                <a:srgbClr val="333333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endParaRPr lang="hr-HR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  <p:pic>
        <p:nvPicPr>
          <p:cNvPr id="1026" name="Picture 2" descr="The Lord of the Rings - GGB Magazine">
            <a:extLst>
              <a:ext uri="{FF2B5EF4-FFF2-40B4-BE49-F238E27FC236}">
                <a16:creationId xmlns:a16="http://schemas.microsoft.com/office/drawing/2014/main" id="{D75F4FCB-AF7E-F01B-6863-70DACEEE9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1204912"/>
            <a:ext cx="28575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93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27CB-4856-02E4-A44E-7CA71085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28" y="474846"/>
            <a:ext cx="10134600" cy="760884"/>
          </a:xfrm>
        </p:spPr>
        <p:txBody>
          <a:bodyPr>
            <a:normAutofit/>
          </a:bodyPr>
          <a:lstStyle/>
          <a:p>
            <a:r>
              <a:rPr lang="hr-HR" sz="36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Povijest</a:t>
            </a:r>
            <a:endParaRPr lang="en-US" sz="3600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  <p:pic>
        <p:nvPicPr>
          <p:cNvPr id="2050" name="Picture 2" descr="1980S BALLY ELECTRO-MECHANICAL 25-CENT MULTI-CASINO SLOT MACHINE">
            <a:extLst>
              <a:ext uri="{FF2B5EF4-FFF2-40B4-BE49-F238E27FC236}">
                <a16:creationId xmlns:a16="http://schemas.microsoft.com/office/drawing/2014/main" id="{8DCE38E6-BBAB-4DE1-0661-17EA8DD8A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5983" b="3009"/>
          <a:stretch/>
        </p:blipFill>
        <p:spPr bwMode="auto">
          <a:xfrm>
            <a:off x="2279576" y="1558618"/>
            <a:ext cx="3168352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do slot machines work?">
            <a:extLst>
              <a:ext uri="{FF2B5EF4-FFF2-40B4-BE49-F238E27FC236}">
                <a16:creationId xmlns:a16="http://schemas.microsoft.com/office/drawing/2014/main" id="{E0AAE907-DFC3-5767-6D86-1E8FC69A1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51"/>
          <a:stretch/>
        </p:blipFill>
        <p:spPr bwMode="auto">
          <a:xfrm>
            <a:off x="6528048" y="225790"/>
            <a:ext cx="4320480" cy="640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771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lot machines looking for attention with advanced technology | Casinos &amp;  Gaming | Business">
            <a:extLst>
              <a:ext uri="{FF2B5EF4-FFF2-40B4-BE49-F238E27FC236}">
                <a16:creationId xmlns:a16="http://schemas.microsoft.com/office/drawing/2014/main" id="{0FB4DF57-9D65-5F4A-AC96-2AD60B42A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" y="-474071"/>
            <a:ext cx="12432704" cy="780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CE27CB-4856-02E4-A44E-7CA71085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16632"/>
            <a:ext cx="10134600" cy="760884"/>
          </a:xfrm>
        </p:spPr>
        <p:txBody>
          <a:bodyPr>
            <a:normAutofit/>
          </a:bodyPr>
          <a:lstStyle/>
          <a:p>
            <a:r>
              <a:rPr lang="hr-HR" sz="3600" b="1" dirty="0">
                <a:solidFill>
                  <a:schemeClr val="bg1"/>
                </a:solidFill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Moderne </a:t>
            </a:r>
            <a:r>
              <a:rPr lang="hr-HR" sz="3600" b="1" dirty="0" err="1">
                <a:solidFill>
                  <a:schemeClr val="bg1"/>
                </a:solidFill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slot</a:t>
            </a:r>
            <a:r>
              <a:rPr lang="hr-HR" sz="3600" b="1" dirty="0">
                <a:solidFill>
                  <a:schemeClr val="bg1"/>
                </a:solidFill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mašine</a:t>
            </a:r>
            <a:endParaRPr lang="en-US" sz="3600" b="1" dirty="0">
              <a:solidFill>
                <a:schemeClr val="bg1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360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27CB-4856-02E4-A44E-7CA71085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28" y="474846"/>
            <a:ext cx="10134600" cy="760884"/>
          </a:xfrm>
        </p:spPr>
        <p:txBody>
          <a:bodyPr>
            <a:normAutofit/>
          </a:bodyPr>
          <a:lstStyle/>
          <a:p>
            <a:r>
              <a:rPr lang="hr-HR" sz="36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Bitni pojmovi</a:t>
            </a:r>
            <a:endParaRPr lang="en-US" sz="3600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2BFA3-EA64-9D9A-E987-4AFC29A90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556792"/>
            <a:ext cx="7155532" cy="47184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b="1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Payline</a:t>
            </a: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1 ili više</a:t>
            </a:r>
          </a:p>
          <a:p>
            <a:pPr marL="342900" lvl="1" indent="-342900">
              <a:spcBef>
                <a:spcPts val="1000"/>
              </a:spcBef>
            </a:pPr>
            <a:r>
              <a:rPr lang="hr-HR" sz="2000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Volatilnost</a:t>
            </a:r>
          </a:p>
          <a:p>
            <a:pPr marL="617220" lvl="1" indent="-342900"/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Besplatne vrtnje</a:t>
            </a:r>
            <a:r>
              <a:rPr lang="en-US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, multiplier</a:t>
            </a: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i</a:t>
            </a:r>
            <a:r>
              <a:rPr lang="en-US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, </a:t>
            </a: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interaktivni </a:t>
            </a:r>
            <a:r>
              <a:rPr lang="en-US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mini-games</a:t>
            </a: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i</a:t>
            </a:r>
          </a:p>
          <a:p>
            <a:pPr marL="617220" lvl="1" indent="-342900"/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Treba naći balans, svaki igrač ima različite preferencije</a:t>
            </a:r>
          </a:p>
          <a:p>
            <a:pPr marL="342900" lvl="1" indent="-342900">
              <a:spcBef>
                <a:spcPts val="1000"/>
              </a:spcBef>
            </a:pPr>
            <a:r>
              <a:rPr lang="hr-HR" sz="2000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RTP</a:t>
            </a:r>
          </a:p>
          <a:p>
            <a:pPr marL="617220" lvl="1" indent="-342900"/>
            <a:r>
              <a:rPr lang="hr-HR" i="1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Return</a:t>
            </a:r>
            <a:r>
              <a:rPr lang="hr-HR" i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to </a:t>
            </a:r>
            <a:r>
              <a:rPr lang="hr-HR" i="1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player</a:t>
            </a:r>
            <a:r>
              <a:rPr lang="hr-HR" i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</a:t>
            </a:r>
            <a:r>
              <a:rPr lang="hr-HR" i="1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percentage</a:t>
            </a:r>
            <a:endParaRPr lang="hr-HR" i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Uvijek manje od 100%</a:t>
            </a:r>
          </a:p>
          <a:p>
            <a:pPr marL="617220" lvl="1" indent="-342900"/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Ne mora uvijek biti prikazan, ovisno o lokalnom zakonu</a:t>
            </a:r>
          </a:p>
          <a:p>
            <a:pPr marL="342900" lvl="1" indent="-342900">
              <a:spcBef>
                <a:spcPts val="1000"/>
              </a:spcBef>
            </a:pPr>
            <a:r>
              <a:rPr lang="hr-HR" sz="2000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Nezavisnost vrtnji</a:t>
            </a:r>
          </a:p>
          <a:p>
            <a:pPr marL="617220" lvl="1" indent="-342900"/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PROPISANO ZAKONOM!!!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dirty="0">
              <a:solidFill>
                <a:srgbClr val="333333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endParaRPr lang="hr-HR" dirty="0">
              <a:solidFill>
                <a:srgbClr val="333333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endParaRPr lang="hr-HR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  <p:pic>
        <p:nvPicPr>
          <p:cNvPr id="4098" name="Picture 2" descr="casino slot machine clip art - Clip Art Library">
            <a:extLst>
              <a:ext uri="{FF2B5EF4-FFF2-40B4-BE49-F238E27FC236}">
                <a16:creationId xmlns:a16="http://schemas.microsoft.com/office/drawing/2014/main" id="{21E6F2BB-822D-7BB5-FDE7-CBB8F34FE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944351"/>
            <a:ext cx="35242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94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27CB-4856-02E4-A44E-7CA71085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28" y="474846"/>
            <a:ext cx="10134600" cy="760884"/>
          </a:xfrm>
        </p:spPr>
        <p:txBody>
          <a:bodyPr>
            <a:normAutofit/>
          </a:bodyPr>
          <a:lstStyle/>
          <a:p>
            <a:r>
              <a:rPr lang="hr-HR" sz="3600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Custom</a:t>
            </a:r>
            <a:r>
              <a:rPr lang="hr-HR" sz="36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</a:t>
            </a:r>
            <a:r>
              <a:rPr lang="hr-HR" sz="3600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slot</a:t>
            </a:r>
            <a:r>
              <a:rPr lang="hr-HR" sz="36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: Terminalne voćkice</a:t>
            </a:r>
            <a:endParaRPr lang="en-US" sz="3600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03FC77-FA65-A7D9-5C5B-AED6BB20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556792"/>
            <a:ext cx="6507460" cy="5040560"/>
          </a:xfrm>
        </p:spPr>
        <p:txBody>
          <a:bodyPr>
            <a:normAutofit/>
          </a:bodyPr>
          <a:lstStyle/>
          <a:p>
            <a:r>
              <a:rPr lang="hr-HR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Generiranje kombinacije voćkica pritiskom gumba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dirty="0">
                <a:latin typeface="Courier New" panose="02070309020205020404" pitchFamily="49" charset="0"/>
                <a:ea typeface="Baskerville Display PT Web" panose="02030602080406020203" pitchFamily="18" charset="0"/>
                <a:cs typeface="Courier New" panose="02070309020205020404" pitchFamily="49" charset="0"/>
              </a:rPr>
              <a:t>reel_1[</a:t>
            </a:r>
            <a:r>
              <a:rPr lang="hr-HR" b="1" dirty="0" err="1">
                <a:latin typeface="Courier New" panose="02070309020205020404" pitchFamily="49" charset="0"/>
                <a:ea typeface="Baskerville Display PT Web" panose="02030602080406020203" pitchFamily="18" charset="0"/>
                <a:cs typeface="Courier New" panose="02070309020205020404" pitchFamily="49" charset="0"/>
              </a:rPr>
              <a:t>random.randint</a:t>
            </a:r>
            <a:r>
              <a:rPr lang="hr-HR" b="1" dirty="0">
                <a:latin typeface="Courier New" panose="02070309020205020404" pitchFamily="49" charset="0"/>
                <a:ea typeface="Baskerville Display PT Web" panose="02030602080406020203" pitchFamily="18" charset="0"/>
                <a:cs typeface="Courier New" panose="02070309020205020404" pitchFamily="49" charset="0"/>
              </a:rPr>
              <a:t>(0,7)</a:t>
            </a:r>
            <a:r>
              <a:rPr lang="hr-HR" dirty="0">
                <a:latin typeface="Courier New" panose="02070309020205020404" pitchFamily="49" charset="0"/>
                <a:ea typeface="Baskerville Display PT Web" panose="02030602080406020203" pitchFamily="18" charset="0"/>
                <a:cs typeface="Courier New" panose="02070309020205020404" pitchFamily="49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RNG koji koristi </a:t>
            </a:r>
            <a:r>
              <a:rPr lang="hr-HR" b="1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Mersenne</a:t>
            </a:r>
            <a:r>
              <a:rPr lang="hr-HR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</a:t>
            </a:r>
            <a:r>
              <a:rPr lang="hr-HR" b="1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Twister</a:t>
            </a:r>
            <a:r>
              <a:rPr lang="hr-HR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</a:t>
            </a: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algoritam</a:t>
            </a:r>
          </a:p>
          <a:p>
            <a:pPr marL="617220" lvl="1" indent="-342900"/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Pouzdan, jedan od najčešće korištenih (P)RNG algoritama, pa tako i u </a:t>
            </a:r>
            <a:r>
              <a:rPr lang="hr-HR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slot</a:t>
            </a: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mašinama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  <a:cs typeface="Courier New" panose="02070309020205020404" pitchFamily="49" charset="0"/>
              </a:rPr>
              <a:t>Bolji način generiranja slučajnih brojeva → spajanje na  </a:t>
            </a: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  <a:cs typeface="Courier New" panose="02070309020205020404" pitchFamily="49" charset="0"/>
                <a:hlinkClick r:id="rId2"/>
              </a:rPr>
              <a:t>https://www.random.org/</a:t>
            </a: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  <a:cs typeface="Courier New" panose="02070309020205020404" pitchFamily="49" charset="0"/>
              </a:rPr>
              <a:t>   (koristi se šum u atmosferi)</a:t>
            </a:r>
            <a:endParaRPr lang="hr-HR" dirty="0">
              <a:latin typeface="Courier New" panose="02070309020205020404" pitchFamily="49" charset="0"/>
              <a:ea typeface="Baskerville Display PT Web" panose="02030602080406020203" pitchFamily="18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Za one koji žele znati više:</a:t>
            </a:r>
          </a:p>
          <a:p>
            <a:pPr marL="617220" lvl="1" indent="-342900"/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Istražite pojedinosti </a:t>
            </a:r>
            <a:r>
              <a:rPr lang="hr-HR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Mersenne</a:t>
            </a: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</a:t>
            </a:r>
            <a:r>
              <a:rPr lang="hr-HR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Twister</a:t>
            </a: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algoritma</a:t>
            </a:r>
          </a:p>
          <a:p>
            <a:pPr marL="617220" lvl="1" indent="-342900"/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Pokušajte predvidjeti koja će se kombinacija voćkica generirati pritiskom u određeno vrijeme. Je li uopće moguće?</a:t>
            </a:r>
          </a:p>
          <a:p>
            <a:endParaRPr lang="hr-HR" sz="1800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dirty="0">
              <a:solidFill>
                <a:srgbClr val="333333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endParaRPr lang="hr-HR" dirty="0">
              <a:solidFill>
                <a:srgbClr val="333333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endParaRPr lang="hr-HR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D5793-5405-0303-AEB9-2CA7AB98F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3"/>
          <a:stretch/>
        </p:blipFill>
        <p:spPr>
          <a:xfrm>
            <a:off x="7752184" y="2864988"/>
            <a:ext cx="3915516" cy="2424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092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27CB-4856-02E4-A44E-7CA71085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28" y="474846"/>
            <a:ext cx="10134600" cy="760884"/>
          </a:xfrm>
        </p:spPr>
        <p:txBody>
          <a:bodyPr>
            <a:normAutofit/>
          </a:bodyPr>
          <a:lstStyle/>
          <a:p>
            <a:r>
              <a:rPr lang="hr-HR" sz="36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Terminalne voćkice</a:t>
            </a:r>
            <a:endParaRPr lang="en-US" sz="3600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AA7E7-A94B-3ACB-2AE9-2CE69F53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368" y="2132856"/>
            <a:ext cx="8117263" cy="10801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03FC77-FA65-A7D9-5C5B-AED6BB20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556792"/>
            <a:ext cx="7155532" cy="504056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1 </a:t>
            </a:r>
            <a:r>
              <a:rPr lang="hr-HR" b="1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payline</a:t>
            </a:r>
            <a:r>
              <a:rPr lang="hr-HR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, 3 trake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r>
              <a:rPr lang="hr-HR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Dobitne kombinacije:</a:t>
            </a:r>
          </a:p>
          <a:p>
            <a:r>
              <a:rPr lang="hr-HR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💰💰💰			JACKPOT!!!		+ 100 €</a:t>
            </a:r>
          </a:p>
          <a:p>
            <a:r>
              <a:rPr lang="hr-HR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3 × ista voćkica		Voćni Jackpot!		+ 5 €</a:t>
            </a:r>
          </a:p>
          <a:p>
            <a:pPr>
              <a:spcBef>
                <a:spcPts val="600"/>
              </a:spcBef>
            </a:pPr>
            <a:r>
              <a:rPr lang="hr-HR" sz="1800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(npr. 🍒🍒🍒)</a:t>
            </a:r>
          </a:p>
          <a:p>
            <a:r>
              <a:rPr lang="hr-HR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2 × ista voćkica		Duple voćkice!		+ 1 €</a:t>
            </a:r>
          </a:p>
          <a:p>
            <a:pPr>
              <a:spcBef>
                <a:spcPts val="600"/>
              </a:spcBef>
            </a:pPr>
            <a:r>
              <a:rPr lang="hr-HR" sz="1800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(npr. 🍊🍒🍊)</a:t>
            </a:r>
          </a:p>
          <a:p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dirty="0">
              <a:solidFill>
                <a:srgbClr val="333333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endParaRPr lang="hr-HR" dirty="0">
              <a:solidFill>
                <a:srgbClr val="333333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endParaRPr lang="hr-HR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24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27CB-4856-02E4-A44E-7CA71085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28" y="474846"/>
            <a:ext cx="10134600" cy="760884"/>
          </a:xfrm>
        </p:spPr>
        <p:txBody>
          <a:bodyPr>
            <a:normAutofit/>
          </a:bodyPr>
          <a:lstStyle/>
          <a:p>
            <a:r>
              <a:rPr lang="hr-HR" sz="36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Terminalne voćkice</a:t>
            </a:r>
            <a:endParaRPr lang="en-US" sz="3600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AA7E7-A94B-3ACB-2AE9-2CE69F53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368" y="2348880"/>
            <a:ext cx="8117263" cy="10801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03FC77-FA65-A7D9-5C5B-AED6BB20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556792"/>
            <a:ext cx="11043964" cy="504056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1 </a:t>
            </a:r>
            <a:r>
              <a:rPr lang="hr-HR" b="1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payline</a:t>
            </a:r>
            <a:r>
              <a:rPr lang="hr-HR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, 3 trake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r>
              <a:rPr lang="hr-HR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Posebne situacije:</a:t>
            </a:r>
          </a:p>
          <a:p>
            <a:r>
              <a:rPr lang="hr-HR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2 × kesa			Bonus ×2 !		 Primjenjuje se na sljedeću vrtnju kojoj ishod</a:t>
            </a:r>
          </a:p>
          <a:p>
            <a:pPr>
              <a:spcBef>
                <a:spcPts val="600"/>
              </a:spcBef>
            </a:pPr>
            <a:r>
              <a:rPr lang="hr-HR" sz="1800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(npr. 🍒💰💰)					 </a:t>
            </a:r>
            <a:r>
              <a:rPr lang="hr-HR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nije ×2 ili Free Spin. Nema </a:t>
            </a:r>
            <a:r>
              <a:rPr lang="hr-HR" b="1" dirty="0" err="1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stackanja</a:t>
            </a:r>
            <a:r>
              <a:rPr lang="hr-HR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 (×4 bonus)</a:t>
            </a:r>
          </a:p>
          <a:p>
            <a:r>
              <a:rPr lang="hr-HR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2 × srce			Free Spin!		Vrijedi za sljedeću vrtnju.</a:t>
            </a:r>
          </a:p>
          <a:p>
            <a:pPr>
              <a:spcBef>
                <a:spcPts val="600"/>
              </a:spcBef>
            </a:pPr>
            <a:r>
              <a:rPr lang="hr-HR" sz="1800" b="1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(npr. 💖💖🍊)</a:t>
            </a:r>
          </a:p>
          <a:p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dirty="0">
              <a:solidFill>
                <a:srgbClr val="333333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endParaRPr lang="hr-HR" dirty="0">
              <a:solidFill>
                <a:srgbClr val="333333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endParaRPr lang="hr-HR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1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27CB-4856-02E4-A44E-7CA71085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28" y="474846"/>
            <a:ext cx="10134600" cy="760884"/>
          </a:xfrm>
        </p:spPr>
        <p:txBody>
          <a:bodyPr>
            <a:normAutofit/>
          </a:bodyPr>
          <a:lstStyle/>
          <a:p>
            <a:r>
              <a:rPr lang="hr-HR" sz="3600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Analiza profitabilnosti Terminalnih voćkica</a:t>
            </a:r>
            <a:endParaRPr lang="en-US" sz="3600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03FC77-FA65-A7D9-5C5B-AED6BB20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556792"/>
            <a:ext cx="10827940" cy="504056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Iz perspektive casina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Naizgled profitabilno, većinom se gubi novac kod igranja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dirty="0">
                <a:latin typeface="Baskerville Display PT Web" panose="02030602080406020203" pitchFamily="18" charset="0"/>
                <a:ea typeface="Baskerville Display PT Web" panose="02030602080406020203" pitchFamily="18" charset="0"/>
              </a:rPr>
              <a:t>Testirajmo na 100 000 vrtnji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endParaRPr lang="hr-HR" b="1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dirty="0">
              <a:solidFill>
                <a:srgbClr val="333333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endParaRPr lang="hr-HR" dirty="0">
              <a:solidFill>
                <a:srgbClr val="333333"/>
              </a:solidFill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  <a:p>
            <a:pPr marL="617220" lvl="1" indent="-342900"/>
            <a:endParaRPr lang="hr-HR" dirty="0">
              <a:latin typeface="Baskerville Display PT Web" panose="02030602080406020203" pitchFamily="18" charset="0"/>
              <a:ea typeface="Baskerville Display PT Web" panose="020306020804060202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3F310-A5BB-09C7-7DBA-8987CC32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64" y="2420888"/>
            <a:ext cx="6799018" cy="4296032"/>
          </a:xfrm>
          <a:prstGeom prst="rect">
            <a:avLst/>
          </a:prstGeom>
        </p:spPr>
      </p:pic>
      <p:pic>
        <p:nvPicPr>
          <p:cNvPr id="5122" name="Picture 2" descr="Doomer Sticker - Doomer - Discover &amp; Share GIFs">
            <a:extLst>
              <a:ext uri="{FF2B5EF4-FFF2-40B4-BE49-F238E27FC236}">
                <a16:creationId xmlns:a16="http://schemas.microsoft.com/office/drawing/2014/main" id="{FE4315F6-325F-EF77-4B28-55C26827F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3431192"/>
            <a:ext cx="2736304" cy="260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1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641</Words>
  <Application>Microsoft Office PowerPoint</Application>
  <PresentationFormat>Widescreen</PresentationFormat>
  <Paragraphs>141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Baskerville Display PT Web</vt:lpstr>
      <vt:lpstr>Bembo</vt:lpstr>
      <vt:lpstr>Courier New</vt:lpstr>
      <vt:lpstr>AdornVTI</vt:lpstr>
      <vt:lpstr>Modeliranje profitabilnosti proizvoljne slot-mašine</vt:lpstr>
      <vt:lpstr>Slot mašine</vt:lpstr>
      <vt:lpstr>Povijest</vt:lpstr>
      <vt:lpstr>Moderne slot mašine</vt:lpstr>
      <vt:lpstr>Bitni pojmovi</vt:lpstr>
      <vt:lpstr>Custom slot: Terminalne voćkice</vt:lpstr>
      <vt:lpstr>Terminalne voćkice</vt:lpstr>
      <vt:lpstr>Terminalne voćkice</vt:lpstr>
      <vt:lpstr>Analiza profitabilnosti Terminalnih voćkica</vt:lpstr>
      <vt:lpstr>Korekcije Terminalnih voćkica</vt:lpstr>
      <vt:lpstr>Ponovna analiza profitabilnosti</vt:lpstr>
      <vt:lpstr>Kako „pobijediti” slot mašinu?</vt:lpstr>
      <vt:lpstr>Kako zapravo pobijediti slot mašinu?</vt:lpstr>
      <vt:lpstr>Izvori i zanimljiv dodatan sadržaj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Modeliranje profitabilnosti proizvoljne slot-mašine</dc:title>
  <dc:creator>Jakov Krčadinac</dc:creator>
  <cp:lastModifiedBy>Jakov Krčadinac</cp:lastModifiedBy>
  <cp:revision>10</cp:revision>
  <dcterms:created xsi:type="dcterms:W3CDTF">2024-01-22T20:30:51Z</dcterms:created>
  <dcterms:modified xsi:type="dcterms:W3CDTF">2024-01-25T22:49:16Z</dcterms:modified>
</cp:coreProperties>
</file>